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65" r:id="rId4"/>
    <p:sldId id="277" r:id="rId5"/>
    <p:sldId id="270" r:id="rId6"/>
    <p:sldId id="273" r:id="rId7"/>
    <p:sldId id="264" r:id="rId8"/>
    <p:sldId id="258" r:id="rId9"/>
    <p:sldId id="281" r:id="rId10"/>
    <p:sldId id="279" r:id="rId11"/>
    <p:sldId id="266" r:id="rId12"/>
    <p:sldId id="280" r:id="rId13"/>
    <p:sldId id="274" r:id="rId14"/>
    <p:sldId id="275" r:id="rId15"/>
    <p:sldId id="267" r:id="rId16"/>
    <p:sldId id="261" r:id="rId17"/>
    <p:sldId id="26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0"/>
  </p:normalViewPr>
  <p:slideViewPr>
    <p:cSldViewPr>
      <p:cViewPr>
        <p:scale>
          <a:sx n="76" d="100"/>
          <a:sy n="76" d="100"/>
        </p:scale>
        <p:origin x="-121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Участие</a:t>
            </a:r>
            <a:r>
              <a:rPr lang="ru-RU" baseline="0" dirty="0" smtClean="0"/>
              <a:t> </a:t>
            </a:r>
            <a:endParaRPr lang="ru-RU" dirty="0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Муниципального уровня соревнования</c:v>
                </c:pt>
                <c:pt idx="1">
                  <c:v>республиканского уровня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300</c:v>
                </c:pt>
                <c:pt idx="1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Победители </c:v>
                </c:pt>
              </c:strCache>
            </c:strRef>
          </c:tx>
          <c:dPt>
            <c:idx val="0"/>
            <c:bubble3D val="0"/>
            <c:explosion val="4"/>
          </c:dPt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Мунициального уровня</c:v>
                </c:pt>
                <c:pt idx="1">
                  <c:v>Республиканского уровня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56</c:v>
                </c:pt>
                <c:pt idx="1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мероприятия по технике туризма</c:v>
                </c:pt>
              </c:strCache>
            </c:strRef>
          </c:tx>
          <c:invertIfNegative val="0"/>
          <c:dLbls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2014-2015 уч. год</c:v>
                </c:pt>
                <c:pt idx="1">
                  <c:v>2015-2016 уч. год</c:v>
                </c:pt>
                <c:pt idx="2">
                  <c:v>2016-2017 уч. год</c:v>
                </c:pt>
                <c:pt idx="3">
                  <c:v>2017-2020 уч.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</c:v>
                </c:pt>
                <c:pt idx="1">
                  <c:v>8</c:v>
                </c:pt>
                <c:pt idx="2">
                  <c:v>9</c:v>
                </c:pt>
                <c:pt idx="3">
                  <c:v>12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мероприятия по спортивному ориентированию</c:v>
                </c:pt>
              </c:strCache>
            </c:strRef>
          </c:tx>
          <c:invertIfNegative val="0"/>
          <c:dLbls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2014-2015 уч. год</c:v>
                </c:pt>
                <c:pt idx="1">
                  <c:v>2015-2016 уч. год</c:v>
                </c:pt>
                <c:pt idx="2">
                  <c:v>2016-2017 уч. год</c:v>
                </c:pt>
                <c:pt idx="3">
                  <c:v>2017-2020 уч.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туристические конкурсы</c:v>
                </c:pt>
              </c:strCache>
            </c:strRef>
          </c:tx>
          <c:invertIfNegative val="0"/>
          <c:dLbls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2014-2015 уч. год</c:v>
                </c:pt>
                <c:pt idx="1">
                  <c:v>2015-2016 уч. год</c:v>
                </c:pt>
                <c:pt idx="2">
                  <c:v>2016-2017 уч. год</c:v>
                </c:pt>
                <c:pt idx="3">
                  <c:v>2017-2020 уч.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5</c:v>
                </c:pt>
                <c:pt idx="3">
                  <c:v>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мероприятия на воде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2014-2015 уч. год</c:v>
                </c:pt>
                <c:pt idx="1">
                  <c:v>2015-2016 уч. год</c:v>
                </c:pt>
                <c:pt idx="2">
                  <c:v>2016-2017 уч. год</c:v>
                </c:pt>
                <c:pt idx="3">
                  <c:v>2017-2020 уч. год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91072"/>
        <c:axId val="23666688"/>
      </c:barChart>
      <c:catAx>
        <c:axId val="23091072"/>
        <c:scaling>
          <c:orientation val="minMax"/>
        </c:scaling>
        <c:delete val="0"/>
        <c:axPos val="b"/>
        <c:majorTickMark val="out"/>
        <c:minorTickMark val="none"/>
        <c:tickLblPos val="nextTo"/>
        <c:crossAx val="23666688"/>
        <c:crosses val="autoZero"/>
        <c:auto val="1"/>
        <c:lblAlgn val="ctr"/>
        <c:lblOffset val="100"/>
        <c:noMultiLvlLbl val="0"/>
      </c:catAx>
      <c:valAx>
        <c:axId val="236666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309107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ctrTitle"/>
          </p:nvPr>
        </p:nvSpPr>
        <p:spPr>
          <a:xfrm>
            <a:off x="611560" y="170181"/>
            <a:ext cx="8136904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</a:rPr>
              <a:t>Муниципальное бюджетное образовательное учреждение дополнительного образования </a:t>
            </a:r>
            <a:r>
              <a:rPr lang="ru-RU" sz="1600" dirty="0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</a:rPr>
              <a:t/>
            </a:r>
            <a:br>
              <a:rPr lang="ru-RU" sz="1600" dirty="0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</a:rPr>
            </a:br>
            <a:r>
              <a:rPr lang="ru-RU" sz="1600" dirty="0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</a:rPr>
              <a:t> </a:t>
            </a:r>
            <a:r>
              <a:rPr lang="ru-RU" sz="1600" dirty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</a:rPr>
              <a:t>«Центр дополнительного образования детей </a:t>
            </a:r>
            <a:r>
              <a:rPr lang="ru-RU" sz="1600" dirty="0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</a:rPr>
              <a:t>Тетюшского </a:t>
            </a:r>
            <a:r>
              <a:rPr lang="ru-RU" sz="1600" dirty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</a:rPr>
              <a:t>муниципального </a:t>
            </a:r>
            <a:r>
              <a:rPr lang="ru-RU" sz="1600" dirty="0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</a:rPr>
              <a:t>района</a:t>
            </a:r>
            <a:br>
              <a:rPr lang="ru-RU" sz="1600" dirty="0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</a:rPr>
            </a:br>
            <a:r>
              <a:rPr lang="ru-RU" sz="1600" dirty="0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</a:rPr>
              <a:t> </a:t>
            </a:r>
            <a:r>
              <a:rPr lang="ru-RU" sz="1600" dirty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</a:rPr>
              <a:t>Республики Татарстан»</a:t>
            </a:r>
            <a:endParaRPr lang="ru-RU" sz="1600" dirty="0">
              <a:ln w="10541" cmpd="sng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556792"/>
            <a:ext cx="7920880" cy="381642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опорная площадка по туристско – краеведческому направлению</a:t>
            </a:r>
          </a:p>
          <a:p>
            <a:pPr algn="ctr"/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рамках реализации Федеральной целевой программы развития образования на 2016-2020 годы по мероприятию 3.1. «Обновление содержания технологий дополнительного образования и воспитания детей»</a:t>
            </a:r>
          </a:p>
        </p:txBody>
      </p:sp>
    </p:spTree>
    <p:extLst>
      <p:ext uri="{BB962C8B-B14F-4D97-AF65-F5344CB8AC3E}">
        <p14:creationId xmlns:p14="http://schemas.microsoft.com/office/powerpoint/2010/main" val="170967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ннА\Desktop\Новая папка (2)\отчет за 2016-2017 уч год Осипова\Осипова, Никоноров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080" y="350593"/>
            <a:ext cx="2450628" cy="3464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АннА\Desktop\Новая папка (2)\отчет за 2016-2017 уч год Осипова\Гарнизова, Осипов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06297"/>
            <a:ext cx="2450628" cy="3464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АннА\Desktop\Новая папка (2)\отчет за 2016-2017 уч год Осипова\сканирование0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375501"/>
            <a:ext cx="2227303" cy="326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АннА\Desktop\Новая папка (2)\отчет за 2016-2017 уч год Осипова\Осипова, Никоноров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527151"/>
            <a:ext cx="2200853" cy="311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АннА\Documents\2016-2017 учебный год\лыжный слет\грамоты\сканирование000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214" y="3212976"/>
            <a:ext cx="2381209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АннА\Documents\2016-2017 учебный год\лыжный слет\грамоты\сканирование000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638559"/>
            <a:ext cx="2448272" cy="31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533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65618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методического обеспечения туристско-краеведческой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направленности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и внедрение методических материалов.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8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28800"/>
            <a:ext cx="8784976" cy="4824536"/>
          </a:xfrm>
        </p:spPr>
        <p:txBody>
          <a:bodyPr>
            <a:normAutofit fontScale="70000" lnSpcReduction="20000"/>
          </a:bodyPr>
          <a:lstStyle/>
          <a:p>
            <a:r>
              <a:rPr lang="ru-RU" sz="2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Методическое пособие «Изведанными тропами по </a:t>
            </a:r>
            <a:r>
              <a:rPr lang="ru-RU" sz="26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Тетюшскому</a:t>
            </a:r>
            <a:r>
              <a:rPr lang="ru-RU" sz="2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району»</a:t>
            </a:r>
          </a:p>
          <a:p>
            <a:endParaRPr lang="ru-RU" sz="26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- 2 место в Республиканском конкурсе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методических разработок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 и ресурсы развития системы дополнительного образования в Республике Татарстан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pPr marL="0" indent="0">
              <a:buNone/>
            </a:pP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- 3 место в Республиканском этапе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Всероссийского конкурса методических материалов в помощь организаторам туристско-краеведческой и экскурсионной работы с обучающимися, воспитанниками в 2016-2017 гг.</a:t>
            </a:r>
          </a:p>
          <a:p>
            <a:pPr marL="0" indent="0">
              <a:buNone/>
            </a:pPr>
            <a:endParaRPr lang="ru-RU" sz="26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Методическое пособие «Техника пешеходного туризма-современно и увлекательно»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- 1 место в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Республиканском этапе Всероссийского конкурса методических материалов в помощь организаторам туристско-краеведческой и экскурсионной работы с обучающимися, воспитанниками в 2016-2017 гг.</a:t>
            </a:r>
          </a:p>
          <a:p>
            <a:pPr marL="0" indent="0">
              <a:buNone/>
            </a:pP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участие в Х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IV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конкурс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методических материалов в помощь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организаторам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туристско-краеведческой и экскурсионной работы с обучающимися,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воспитанниками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2016-2017 гг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189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E:\Новая папка (3)\сканирование0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2361912" cy="3386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E:\Новая папка (3)\сканирование00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507" y="325003"/>
            <a:ext cx="2772644" cy="4121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E:\Новая папка (3)\сканирование00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789040"/>
            <a:ext cx="3018077" cy="2152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E:\Новая папка (3)\сканирование000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441075"/>
            <a:ext cx="3510459" cy="245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081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1772816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 методического обеспечения туристско-краеведческой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направленности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Реализуемые образовательные программы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8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800" dirty="0"/>
          </a:p>
        </p:txBody>
      </p:sp>
      <p:sp>
        <p:nvSpPr>
          <p:cNvPr id="5" name="Объект 4"/>
          <p:cNvSpPr txBox="1">
            <a:spLocks noGrp="1"/>
          </p:cNvSpPr>
          <p:nvPr>
            <p:ph idx="1"/>
          </p:nvPr>
        </p:nvSpPr>
        <p:spPr>
          <a:xfrm>
            <a:off x="467544" y="1628800"/>
            <a:ext cx="828092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  <a:tabLst>
                <a:tab pos="270510" algn="l"/>
              </a:tabLst>
            </a:pPr>
            <a:r>
              <a:rPr lang="ru-RU" sz="2000" b="1" dirty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Д</a:t>
            </a:r>
            <a:r>
              <a:rPr lang="ru-RU" sz="2000" b="1" dirty="0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ополнительная общеобразовательная общеразвивающая программа </a:t>
            </a:r>
            <a:r>
              <a:rPr lang="ru-RU" sz="2000" b="1" dirty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«Юный инструктор </a:t>
            </a:r>
            <a:r>
              <a:rPr lang="ru-RU" sz="2000" b="1" dirty="0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туризма»</a:t>
            </a:r>
            <a:endParaRPr lang="ru-RU" sz="2000" b="1" dirty="0">
              <a:ln w="10541" cmpd="sng">
                <a:solidFill>
                  <a:schemeClr val="tx2">
                    <a:lumMod val="5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/>
              <a:ea typeface="Calibri"/>
            </a:endParaRPr>
          </a:p>
          <a:p>
            <a:pPr marL="0" indent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  <a:tabLst>
                <a:tab pos="270510" algn="l"/>
              </a:tabLst>
            </a:pPr>
            <a:r>
              <a:rPr lang="ru-RU" sz="2000" b="1" dirty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Д</a:t>
            </a:r>
            <a:r>
              <a:rPr lang="ru-RU" sz="2000" b="1" dirty="0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ополнительная </a:t>
            </a:r>
            <a:r>
              <a:rPr lang="ru-RU" sz="2000" b="1" dirty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общеобразовательная общеразвивающая программа «Инструктор детско-юношеского </a:t>
            </a:r>
            <a:r>
              <a:rPr lang="ru-RU" sz="2000" b="1" dirty="0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туризма»</a:t>
            </a:r>
            <a:endParaRPr lang="ru-RU" sz="2000" b="1" dirty="0">
              <a:ln w="10541" cmpd="sng">
                <a:solidFill>
                  <a:schemeClr val="tx2">
                    <a:lumMod val="5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/>
              <a:ea typeface="Calibri"/>
            </a:endParaRPr>
          </a:p>
          <a:p>
            <a:pPr marL="0" indent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  <a:tabLst>
                <a:tab pos="270510" algn="l"/>
              </a:tabLst>
            </a:pPr>
            <a:r>
              <a:rPr lang="ru-RU" sz="2000" b="1" dirty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Д</a:t>
            </a:r>
            <a:r>
              <a:rPr lang="ru-RU" sz="2000" b="1" dirty="0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ополнительная </a:t>
            </a:r>
            <a:r>
              <a:rPr lang="ru-RU" sz="2000" b="1" dirty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общеобразовательная общеразвивающая программа «Юные туристы-спасатели»</a:t>
            </a:r>
            <a:endParaRPr lang="ru-RU" sz="2000" b="1" dirty="0">
              <a:ln w="10541" cmpd="sng">
                <a:solidFill>
                  <a:schemeClr val="tx2">
                    <a:lumMod val="5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/>
              <a:ea typeface="Times New Roman"/>
            </a:endParaRP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sz="2000" b="1" dirty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Д</a:t>
            </a:r>
            <a:r>
              <a:rPr lang="ru-RU" sz="2000" b="1" dirty="0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ополнительная </a:t>
            </a:r>
            <a:r>
              <a:rPr lang="ru-RU" sz="2000" b="1" dirty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общеобразовательная общеразвивающая программа «Пешеходный туризм</a:t>
            </a:r>
            <a:r>
              <a:rPr lang="ru-RU" sz="2000" b="1" dirty="0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»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sz="2000" b="1" dirty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Дополнительная общеобразовательная общеразвивающая программа </a:t>
            </a:r>
            <a:r>
              <a:rPr lang="ru-RU" sz="2000" b="1" dirty="0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«Юный краевед»</a:t>
            </a:r>
          </a:p>
        </p:txBody>
      </p:sp>
    </p:spTree>
    <p:extLst>
      <p:ext uri="{BB962C8B-B14F-4D97-AF65-F5344CB8AC3E}">
        <p14:creationId xmlns:p14="http://schemas.microsoft.com/office/powerpoint/2010/main" val="54153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867" y="18864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latin typeface="Times New Roman"/>
                <a:ea typeface="Times New Roman"/>
              </a:rPr>
              <a:t>Организация массовых форм работы с обучающимися</a:t>
            </a: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8524924"/>
              </p:ext>
            </p:extLst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6948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Проведение муниципальных этапов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Туриады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(Спартакиады) среди обучающихся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3469047"/>
              </p:ext>
            </p:extLst>
          </p:nvPr>
        </p:nvGraphicFramePr>
        <p:xfrm>
          <a:off x="179512" y="980728"/>
          <a:ext cx="8784976" cy="53221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2048"/>
                <a:gridCol w="3456384"/>
                <a:gridCol w="1080120"/>
                <a:gridCol w="1728192"/>
                <a:gridCol w="1080120"/>
                <a:gridCol w="1008112"/>
              </a:tblGrid>
              <a:tr h="93610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 dirty="0">
                          <a:effectLst/>
                        </a:rPr>
                        <a:t>№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091" marR="6091" marT="609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>
                          <a:effectLst/>
                        </a:rPr>
                        <a:t>Наименование мероприятия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091" marR="6091" marT="609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>
                          <a:effectLst/>
                        </a:rPr>
                        <a:t>Дата проведения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091" marR="6091" marT="609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>
                          <a:effectLst/>
                        </a:rPr>
                        <a:t>Место проведения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091" marR="6091" marT="609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>
                          <a:effectLst/>
                        </a:rPr>
                        <a:t>Количество участников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091" marR="6091" marT="609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>
                          <a:effectLst/>
                        </a:rPr>
                        <a:t>Количество детей с ОВЗ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091" marR="6091" marT="6091" marB="0"/>
                </a:tc>
              </a:tr>
              <a:tr h="99058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 dirty="0">
                          <a:effectLst/>
                        </a:rPr>
                        <a:t>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091" marR="6091" marT="609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День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Республики Татарстан в </a:t>
                      </a:r>
                      <a:r>
                        <a:rPr lang="ru-RU" sz="16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г.Тетюши</a:t>
                      </a:r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организация "туристической тропы" для детей и родителей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91" marR="6091" marT="609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30.08.2017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91" marR="6091" marT="609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Городской парк г. Тетюши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91" marR="6091" marT="609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91" marR="6091" marT="609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91" marR="6091" marT="6091" marB="0"/>
                </a:tc>
              </a:tr>
              <a:tr h="90104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>
                          <a:effectLst/>
                        </a:rPr>
                        <a:t>2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091" marR="6091" marT="6091" marB="0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Открытые </a:t>
                      </a:r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соревнования по туризму, посвященные «Всемирному Дню туризма»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91" marR="6091" marT="609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27.09.2017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91" marR="6091" marT="609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Городской парк г. Тетюши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91" marR="6091" marT="609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91" marR="6091" marT="609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91" marR="6091" marT="6091" marB="0"/>
                </a:tc>
              </a:tr>
              <a:tr h="109953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>
                          <a:effectLst/>
                        </a:rPr>
                        <a:t>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091" marR="6091" marT="609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Муниципальный  этап соревнований по спортивному туризму среди учащихся </a:t>
                      </a:r>
                      <a:b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6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Тетюшского</a:t>
                      </a:r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муниципального района РТ «Туриада-2017</a:t>
                      </a:r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91" marR="6091" marT="609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26.10.2017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91" marR="6091" marT="609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Лес района Питомник, Тетюшского </a:t>
                      </a:r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91" marR="6091" marT="609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91" marR="6091" marT="609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91" marR="6091" marT="6091" marB="0"/>
                </a:tc>
              </a:tr>
              <a:tr h="126912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 dirty="0">
                          <a:effectLst/>
                        </a:rPr>
                        <a:t>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091" marR="6091" marT="6091" marB="0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Зональные </a:t>
                      </a:r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соревнования спартакиады </a:t>
                      </a:r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6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lang="ru-RU" sz="160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уриады</a:t>
                      </a:r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 среди учащихся Республики Татарстан по спортивному туризму 2017-2018 года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91" marR="6091" marT="609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09.12.2017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91" marR="6091" marT="609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МБОУ ТСОШ №1 имени Ханжина П.С. Тетюшского района 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91" marR="6091" marT="609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91" marR="6091" marT="609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91" marR="6091" marT="6091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765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Экскурсии и походы выходного дня для детей и родителей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000" y="1196752"/>
            <a:ext cx="9001000" cy="1368152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Однодневные пешие походы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 маршруту: г. Тетюши - берег Волги - Ильинский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водопад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Походы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выходного дня по маршруту: г. Тетюши - берег Волги </a:t>
            </a:r>
          </a:p>
          <a:p>
            <a:endParaRPr lang="ru-RU" dirty="0"/>
          </a:p>
        </p:txBody>
      </p:sp>
      <p:pic>
        <p:nvPicPr>
          <p:cNvPr id="1025" name="Picture 1" descr="C:\Users\Валентина Петровна С\Desktop\фото\giBNply5d4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237" y="2708920"/>
            <a:ext cx="3653260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Валентина Петровна С\Desktop\фото\776Cqshh_R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77" y="2682133"/>
            <a:ext cx="3149203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Валентина Петровна С\Desktop\ЛАГЕРЬ\лагерь 2017г\БУКЛЕТ ЧАЙКА\Часть 3\DSCN97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21088"/>
            <a:ext cx="280831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Валентина Петровна С\Desktop\фото\Рисунок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056" y="4509120"/>
            <a:ext cx="2825168" cy="216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830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86800" cy="838200"/>
          </a:xfrm>
        </p:spPr>
        <p:txBody>
          <a:bodyPr>
            <a:noAutofit/>
          </a:bodyPr>
          <a:lstStyle/>
          <a:p>
            <a:pPr lvl="0"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Обновление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базы туристического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снаряжения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4880" y="1097095"/>
            <a:ext cx="8902824" cy="2331906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Оборудование и инвентарь  (40 наименований) на сумму 499885 руб.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Софинансирование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(участие в республиканских этапах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Туриады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–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76 000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руб.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G:\фото\xfAOnyuXQ8Q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356992"/>
            <a:ext cx="410445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фото\BZ18oCNKP4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37" y="3356992"/>
            <a:ext cx="3932240" cy="282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419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86800" cy="838200"/>
          </a:xfrm>
        </p:spPr>
        <p:txBody>
          <a:bodyPr>
            <a:noAutofit/>
          </a:bodyPr>
          <a:lstStyle/>
          <a:p>
            <a:pPr lvl="0"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Показатели дорожной карты  МОП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4248472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Увеличение доли обучающихся объединений туристско – краеведческой направленности. Повышение показателей результативности участия обучающихся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туристско-краеведческих конкурсах различного уровня.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Повышение квалификации педагогических кадров: прохождение курсов повышения квалификации,  стажировок. Проведение семинаров, мастер-классов, практикумов, стажировок для педагогов.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Совершенствование программно- методического обеспечения туристско – краеведческой направленности.</a:t>
            </a:r>
          </a:p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Популяризация туристско – краеведческой деятельности в образовательных организациях района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Организация и проведение соревнований, слетов, походов, экскурсий муниципального и республиканского уровней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Валентина Петровна С\Desktop\фото\kVtk0iHqn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5133310"/>
            <a:ext cx="2304256" cy="149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E:\фото\9nCJYK7avq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45" y="5229200"/>
            <a:ext cx="1870771" cy="1403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фото\100_127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5122709"/>
            <a:ext cx="2088232" cy="1566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941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171400"/>
            <a:ext cx="8928992" cy="158417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Динамика Результатов МОП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4764006"/>
              </p:ext>
            </p:extLst>
          </p:nvPr>
        </p:nvGraphicFramePr>
        <p:xfrm>
          <a:off x="179512" y="1268760"/>
          <a:ext cx="8712968" cy="518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3159"/>
                <a:gridCol w="2603023"/>
                <a:gridCol w="2526786"/>
              </a:tblGrid>
              <a:tr h="64807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2016-2017у.г.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Первое полугодие 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2017-2018у.г.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объединений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8 объединений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14 групп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10 объединений 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16 групп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5908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обучающихся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210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240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походов и экскурсий/разработано маршрутов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19/9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26/18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75064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участников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285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390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соревнований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участников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410</a:t>
                      </a: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Кол-во обучающихся, имеющих разряды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 (юношеские)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(взрослые )</a:t>
                      </a:r>
                    </a:p>
                    <a:p>
                      <a:pPr algn="ctr"/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2 (юношеские)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37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382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Охват мероприятиями МОП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5557560"/>
              </p:ext>
            </p:extLst>
          </p:nvPr>
        </p:nvGraphicFramePr>
        <p:xfrm>
          <a:off x="323528" y="1412776"/>
          <a:ext cx="447484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278929019"/>
              </p:ext>
            </p:extLst>
          </p:nvPr>
        </p:nvGraphicFramePr>
        <p:xfrm>
          <a:off x="4499992" y="1412776"/>
          <a:ext cx="3960440" cy="4624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2526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86800" cy="12954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Значимые результаты участия обучающихся в республиканских конкурсах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Первенство РТ по спортивному туризму среди обучающихся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Залинг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2017», дистанция «связки» - призеры.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Ульяновские областные соревнования по спортивному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туризму, победители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Республиканский конкурс «Кольца туристических маршрутов-Ожерелье Татарстана 2017»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Зональные соревнования спартакиады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туриады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среди учащихся Республики Татарстан по спортивному туризму 2017-2018 года,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победители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Участие в Республиканской профильной смене туристско – краеведческой направленности «Юные туристы Татарстана»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9" name="Picture 11" descr="E:\Туристы Галерея\сканирование0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80" y="332656"/>
            <a:ext cx="1855517" cy="266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E:\Туристы Галерея\сканирование00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348648"/>
            <a:ext cx="1846037" cy="2648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E:\Туристы Галерея\сканирование00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943" y="836712"/>
            <a:ext cx="1840720" cy="2651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E:\Туристы Галерея\сканирование000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645025"/>
            <a:ext cx="1881435" cy="2788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E:\Туристы Галерея\сканирование000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940" y="599930"/>
            <a:ext cx="1891262" cy="2692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E:\Туристы Галерея\сканирование000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645024"/>
            <a:ext cx="1845785" cy="266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17" descr="E:\Туристы Галерея\сканирование000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443" y="3764956"/>
            <a:ext cx="1874175" cy="266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32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86800" cy="838200"/>
          </a:xfrm>
        </p:spPr>
        <p:txBody>
          <a:bodyPr>
            <a:noAutofit/>
          </a:bodyPr>
          <a:lstStyle/>
          <a:p>
            <a:pPr lvl="0"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Повышение квалификации педагогических кадров</a:t>
            </a:r>
            <a:endParaRPr lang="ru-RU" sz="24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6644241"/>
              </p:ext>
            </p:extLst>
          </p:nvPr>
        </p:nvGraphicFramePr>
        <p:xfrm>
          <a:off x="323528" y="1196752"/>
          <a:ext cx="8568952" cy="51762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3573"/>
                <a:gridCol w="2291361"/>
                <a:gridCol w="2434018"/>
              </a:tblGrid>
              <a:tr h="429480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2016-2017у.г.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Первое полугодие 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2017-2018у.г.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683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Кол-во 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ПДО, из них: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4370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-прошедшие курсы повышения квалификации и стажировки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635764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-получившие разряды, звания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683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-прошедшие аттестацию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635764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Участие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в 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грантовых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мероприятиях/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победители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3/1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2/1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908235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Участие в российских и республиканских семинарах,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совещаниях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908235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Участие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 муниципальных семинарах, практикумах  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779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006" y="188640"/>
            <a:ext cx="8229600" cy="72008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Семинары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практикумы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1124744"/>
            <a:ext cx="763284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практикум с педагогами дополнительного образования туристского направления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руководителями туристических объединений,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 с педагогами дополнительного образования туристского направления «Методика организации и проведения многодневных походов по родному краю»</a:t>
            </a:r>
          </a:p>
          <a:p>
            <a:pPr marL="342900" indent="-342900">
              <a:buAutoNum type="arabicPeriod"/>
            </a:pPr>
            <a:endParaRPr lang="ru-RU" dirty="0"/>
          </a:p>
          <a:p>
            <a:endParaRPr lang="ru-RU" dirty="0"/>
          </a:p>
        </p:txBody>
      </p:sp>
      <p:pic>
        <p:nvPicPr>
          <p:cNvPr id="5" name="Picture 2" descr="C:\Users\АннА\Pictures\DSCN928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532" y="3433068"/>
            <a:ext cx="3724733" cy="309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АннА\Pictures\2017-02-11\IMG_08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59598" y="3429803"/>
            <a:ext cx="3828618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790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119675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Значимые результаты участия педагогов республиканских конкурсах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268760"/>
            <a:ext cx="8928992" cy="4857403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Муниципальный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этап республиканского конкурса методических материалов- 1место;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Республиканский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этап Всероссийского конкурса методических материалов в помощь организаторам туристско-краевед-ческой и экскурсионной работы с обучающимися, воспитанниками в 2016-2017 гг. - 1 место и 3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место;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Всероссийский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конкурс методических материалов в помощь организаторам туристско-краеведческой и экскурсионной работы с обучающимися, воспитанниками в 2016-2017 гг.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Свидетельство участника;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Республиканский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конкурс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антинаркотических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проектов «Парад идей» - 1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место; 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Муниципальный этап конкурса методических разработок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материалов – 1 место;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Республиканский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конкурс методических разработок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Перспективы и ресурсы развития системы дополнительного образования в Республике Татарстан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 - 2 место.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413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659</TotalTime>
  <Words>809</Words>
  <Application>Microsoft Office PowerPoint</Application>
  <PresentationFormat>Экран (4:3)</PresentationFormat>
  <Paragraphs>141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Трек</vt:lpstr>
      <vt:lpstr>Муниципальное бюджетное образовательное учреждение дополнительного образования   «Центр дополнительного образования детей Тетюшского муниципального района  Республики Татарстан»</vt:lpstr>
      <vt:lpstr>Показатели дорожной карты  МОП </vt:lpstr>
      <vt:lpstr>Динамика Результатов МОП</vt:lpstr>
      <vt:lpstr>Охват мероприятиями МОП</vt:lpstr>
      <vt:lpstr>Значимые результаты участия обучающихся в республиканских конкурсах   </vt:lpstr>
      <vt:lpstr>Презентация PowerPoint</vt:lpstr>
      <vt:lpstr>Повышение квалификации педагогических кадров</vt:lpstr>
      <vt:lpstr>Семинары – практикумы</vt:lpstr>
      <vt:lpstr>Значимые результаты участия педагогов республиканских конкурсах   </vt:lpstr>
      <vt:lpstr>Презентация PowerPoint</vt:lpstr>
      <vt:lpstr>  Совершенствование  методического обеспечения туристско-краеведческой направленности  Разработка и внедрение методических материалов.  </vt:lpstr>
      <vt:lpstr>Презентация PowerPoint</vt:lpstr>
      <vt:lpstr>Совершенствование  методического обеспечения туристско-краеведческой направленности  Реализуемые образовательные программы  </vt:lpstr>
      <vt:lpstr>Организация массовых форм работы с обучающимися</vt:lpstr>
      <vt:lpstr>Проведение муниципальных этапов Туриады (Спартакиады) среди обучающихся </vt:lpstr>
      <vt:lpstr>Экскурсии и походы выходного дня для детей и родителей</vt:lpstr>
      <vt:lpstr> Обновление базы туристического снаряжения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Директор</dc:creator>
  <cp:lastModifiedBy>Вероника</cp:lastModifiedBy>
  <cp:revision>122</cp:revision>
  <dcterms:created xsi:type="dcterms:W3CDTF">2018-01-16T05:14:59Z</dcterms:created>
  <dcterms:modified xsi:type="dcterms:W3CDTF">2018-01-18T17:15:07Z</dcterms:modified>
</cp:coreProperties>
</file>